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 Mon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Mono-italic.fntdata"/><Relationship Id="rId10" Type="http://schemas.openxmlformats.org/officeDocument/2006/relationships/slide" Target="slides/slide5.xml"/><Relationship Id="rId32" Type="http://schemas.openxmlformats.org/officeDocument/2006/relationships/font" Target="fonts/RobotoMon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Mon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09c54849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909c54849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09c54849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909c54849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09c548490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909c548490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a4a47cb50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8a4a47cb5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8a4a47cb50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8a4a47cb50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909c548490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909c548490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09c548490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909c548490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909c548490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909c548490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909c548490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909c548490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09c548490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909c548490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a4a47cb50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a4a47cb50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909c548490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909c54849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09c548490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909c548490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909c548490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909c548490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8a4a47cb50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8a4a47cb50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909c548490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909c548490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8a4a47cb50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8a4a47cb50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a4a47cb50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8a4a47cb50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a4a47cb5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a4a47cb5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09c54849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09c54849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a4a47cb5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8a4a47cb5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a4a47cb50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a4a47cb50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09c5484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09c5484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909c54849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909c54849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9144000" cy="750300"/>
          </a:xfrm>
          <a:prstGeom prst="rect">
            <a:avLst/>
          </a:prstGeom>
          <a:solidFill>
            <a:srgbClr val="EDF2FA"/>
          </a:solidFill>
          <a:ln cap="flat" cmpd="sng" w="9525">
            <a:solidFill>
              <a:srgbClr val="EDF2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0" y="0"/>
            <a:ext cx="9144000" cy="750300"/>
          </a:xfrm>
          <a:prstGeom prst="rect">
            <a:avLst/>
          </a:prstGeom>
          <a:solidFill>
            <a:srgbClr val="EDF2FA"/>
          </a:solidFill>
          <a:ln cap="flat" cmpd="sng" w="9525">
            <a:solidFill>
              <a:srgbClr val="EDF2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0" y="0"/>
            <a:ext cx="9144000" cy="750300"/>
          </a:xfrm>
          <a:prstGeom prst="rect">
            <a:avLst/>
          </a:prstGeom>
          <a:solidFill>
            <a:srgbClr val="EDF2FA"/>
          </a:solidFill>
          <a:ln cap="flat" cmpd="sng" w="9525">
            <a:solidFill>
              <a:srgbClr val="EDF2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9FBF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Dynamic Linkers Are the Narrow Waist of Operating Systems</a:t>
            </a:r>
            <a:endParaRPr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PLOS’23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1498825" y="3410100"/>
            <a:ext cx="30732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/>
              <a:t>Charly Castes</a:t>
            </a:r>
            <a:endParaRPr sz="2400" u="sng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4572000" y="3410100"/>
            <a:ext cx="30732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Adrien Ghosn</a:t>
            </a:r>
            <a:endParaRPr sz="24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437" y="4169500"/>
            <a:ext cx="1547977" cy="4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739" y="3569238"/>
            <a:ext cx="2935700" cy="16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22"/>
          <p:cNvCxnSpPr>
            <a:stCxn id="180" idx="2"/>
            <a:endCxn id="181" idx="2"/>
          </p:cNvCxnSpPr>
          <p:nvPr/>
        </p:nvCxnSpPr>
        <p:spPr>
          <a:xfrm>
            <a:off x="6643051" y="2642677"/>
            <a:ext cx="0" cy="80640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2"/>
          <p:cNvCxnSpPr>
            <a:stCxn id="183" idx="2"/>
            <a:endCxn id="184" idx="2"/>
          </p:cNvCxnSpPr>
          <p:nvPr/>
        </p:nvCxnSpPr>
        <p:spPr>
          <a:xfrm>
            <a:off x="5830401" y="2642677"/>
            <a:ext cx="0" cy="80640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22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why I care</a:t>
            </a:r>
            <a:endParaRPr/>
          </a:p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5490200" y="3575075"/>
            <a:ext cx="2305800" cy="53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 toy kernel™</a:t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200" y="2768675"/>
            <a:ext cx="680402" cy="6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850" y="2768675"/>
            <a:ext cx="680402" cy="6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200" y="1962275"/>
            <a:ext cx="680402" cy="6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850" y="1962275"/>
            <a:ext cx="680402" cy="6804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2"/>
          <p:cNvCxnSpPr>
            <a:endCxn id="180" idx="1"/>
          </p:cNvCxnSpPr>
          <p:nvPr/>
        </p:nvCxnSpPr>
        <p:spPr>
          <a:xfrm>
            <a:off x="6170550" y="2302476"/>
            <a:ext cx="1323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2"/>
          <p:cNvCxnSpPr>
            <a:stCxn id="184" idx="3"/>
            <a:endCxn id="181" idx="1"/>
          </p:cNvCxnSpPr>
          <p:nvPr/>
        </p:nvCxnSpPr>
        <p:spPr>
          <a:xfrm>
            <a:off x="6170602" y="3108876"/>
            <a:ext cx="1323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22"/>
          <p:cNvSpPr txBox="1"/>
          <p:nvPr>
            <p:ph type="title"/>
          </p:nvPr>
        </p:nvSpPr>
        <p:spPr>
          <a:xfrm>
            <a:off x="476950" y="2009075"/>
            <a:ext cx="4540800" cy="20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Software Isolated Processes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Strongly typed Interfaces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Unix processes, with sandboxing</a:t>
            </a:r>
            <a:endParaRPr sz="2400"/>
          </a:p>
        </p:txBody>
      </p:sp>
      <p:grpSp>
        <p:nvGrpSpPr>
          <p:cNvPr id="191" name="Google Shape;191;p22"/>
          <p:cNvGrpSpPr/>
          <p:nvPr/>
        </p:nvGrpSpPr>
        <p:grpSpPr>
          <a:xfrm>
            <a:off x="7115500" y="2768675"/>
            <a:ext cx="680400" cy="680400"/>
            <a:chOff x="7144125" y="1962275"/>
            <a:chExt cx="680400" cy="680400"/>
          </a:xfrm>
        </p:grpSpPr>
        <p:sp>
          <p:nvSpPr>
            <p:cNvPr id="192" name="Google Shape;192;p22"/>
            <p:cNvSpPr/>
            <p:nvPr/>
          </p:nvSpPr>
          <p:spPr>
            <a:xfrm>
              <a:off x="7144125" y="1962275"/>
              <a:ext cx="680400" cy="680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3" name="Google Shape;193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09982" y="1999302"/>
              <a:ext cx="548701" cy="60633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4" name="Google Shape;194;p22"/>
          <p:cNvCxnSpPr/>
          <p:nvPr/>
        </p:nvCxnSpPr>
        <p:spPr>
          <a:xfrm>
            <a:off x="7051675" y="1974200"/>
            <a:ext cx="0" cy="147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2"/>
          <p:cNvCxnSpPr/>
          <p:nvPr/>
        </p:nvCxnSpPr>
        <p:spPr>
          <a:xfrm>
            <a:off x="7051675" y="2713700"/>
            <a:ext cx="74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2"/>
          <p:cNvCxnSpPr>
            <a:stCxn id="180" idx="3"/>
            <a:endCxn id="197" idx="1"/>
          </p:cNvCxnSpPr>
          <p:nvPr/>
        </p:nvCxnSpPr>
        <p:spPr>
          <a:xfrm>
            <a:off x="6983252" y="2302476"/>
            <a:ext cx="1323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2"/>
          <p:cNvCxnSpPr>
            <a:stCxn id="181" idx="3"/>
            <a:endCxn id="192" idx="1"/>
          </p:cNvCxnSpPr>
          <p:nvPr/>
        </p:nvCxnSpPr>
        <p:spPr>
          <a:xfrm>
            <a:off x="6983252" y="3108876"/>
            <a:ext cx="1323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2"/>
          <p:cNvCxnSpPr>
            <a:stCxn id="192" idx="0"/>
            <a:endCxn id="197" idx="2"/>
          </p:cNvCxnSpPr>
          <p:nvPr/>
        </p:nvCxnSpPr>
        <p:spPr>
          <a:xfrm rot="10800000">
            <a:off x="7455700" y="2642675"/>
            <a:ext cx="0" cy="12600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0" name="Google Shape;200;p22"/>
          <p:cNvGrpSpPr/>
          <p:nvPr/>
        </p:nvGrpSpPr>
        <p:grpSpPr>
          <a:xfrm>
            <a:off x="7115500" y="1962275"/>
            <a:ext cx="680400" cy="680400"/>
            <a:chOff x="7115500" y="1962275"/>
            <a:chExt cx="680400" cy="680400"/>
          </a:xfrm>
        </p:grpSpPr>
        <p:sp>
          <p:nvSpPr>
            <p:cNvPr id="197" name="Google Shape;197;p22"/>
            <p:cNvSpPr/>
            <p:nvPr/>
          </p:nvSpPr>
          <p:spPr>
            <a:xfrm>
              <a:off x="7115500" y="1962275"/>
              <a:ext cx="680400" cy="680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1" name="Google Shape;201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81357" y="1999302"/>
              <a:ext cx="548701" cy="6063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/>
          <p:nvPr/>
        </p:nvSpPr>
        <p:spPr>
          <a:xfrm>
            <a:off x="7120100" y="2765075"/>
            <a:ext cx="680400" cy="687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7" name="Google Shape;207;p23"/>
          <p:cNvCxnSpPr>
            <a:stCxn id="208" idx="2"/>
            <a:endCxn id="209" idx="2"/>
          </p:cNvCxnSpPr>
          <p:nvPr/>
        </p:nvCxnSpPr>
        <p:spPr>
          <a:xfrm>
            <a:off x="6643051" y="2642677"/>
            <a:ext cx="0" cy="80640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3"/>
          <p:cNvCxnSpPr>
            <a:stCxn id="211" idx="2"/>
            <a:endCxn id="212" idx="2"/>
          </p:cNvCxnSpPr>
          <p:nvPr/>
        </p:nvCxnSpPr>
        <p:spPr>
          <a:xfrm>
            <a:off x="5830401" y="2642677"/>
            <a:ext cx="0" cy="80640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23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why I care</a:t>
            </a:r>
            <a:endParaRPr/>
          </a:p>
        </p:txBody>
      </p:sp>
      <p:sp>
        <p:nvSpPr>
          <p:cNvPr id="214" name="Google Shape;21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5490200" y="3575075"/>
            <a:ext cx="2305800" cy="53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 toy kernel™</a:t>
            </a:r>
            <a:endParaRPr/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200" y="2768675"/>
            <a:ext cx="680402" cy="6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850" y="2768675"/>
            <a:ext cx="680402" cy="6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200" y="1962275"/>
            <a:ext cx="680402" cy="6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850" y="1962275"/>
            <a:ext cx="680402" cy="6804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3"/>
          <p:cNvCxnSpPr>
            <a:endCxn id="208" idx="1"/>
          </p:cNvCxnSpPr>
          <p:nvPr/>
        </p:nvCxnSpPr>
        <p:spPr>
          <a:xfrm>
            <a:off x="6170550" y="2302476"/>
            <a:ext cx="1323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3"/>
          <p:cNvCxnSpPr>
            <a:stCxn id="212" idx="3"/>
            <a:endCxn id="209" idx="1"/>
          </p:cNvCxnSpPr>
          <p:nvPr/>
        </p:nvCxnSpPr>
        <p:spPr>
          <a:xfrm>
            <a:off x="6170602" y="3108876"/>
            <a:ext cx="1323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23"/>
          <p:cNvSpPr txBox="1"/>
          <p:nvPr>
            <p:ph type="title"/>
          </p:nvPr>
        </p:nvSpPr>
        <p:spPr>
          <a:xfrm>
            <a:off x="476950" y="2009075"/>
            <a:ext cx="4540800" cy="20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Software Isolated Processes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Strongly typed Interfaces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Unix processes, with sandboxing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Enclaves?</a:t>
            </a:r>
            <a:endParaRPr sz="2400"/>
          </a:p>
        </p:txBody>
      </p:sp>
      <p:cxnSp>
        <p:nvCxnSpPr>
          <p:cNvPr id="219" name="Google Shape;219;p23"/>
          <p:cNvCxnSpPr/>
          <p:nvPr/>
        </p:nvCxnSpPr>
        <p:spPr>
          <a:xfrm>
            <a:off x="7051675" y="1974200"/>
            <a:ext cx="0" cy="147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3"/>
          <p:cNvCxnSpPr/>
          <p:nvPr/>
        </p:nvCxnSpPr>
        <p:spPr>
          <a:xfrm>
            <a:off x="7051675" y="2713700"/>
            <a:ext cx="74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3"/>
          <p:cNvCxnSpPr>
            <a:stCxn id="208" idx="3"/>
            <a:endCxn id="222" idx="1"/>
          </p:cNvCxnSpPr>
          <p:nvPr/>
        </p:nvCxnSpPr>
        <p:spPr>
          <a:xfrm>
            <a:off x="6983252" y="2302476"/>
            <a:ext cx="1323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23"/>
          <p:cNvCxnSpPr>
            <a:stCxn id="209" idx="3"/>
            <a:endCxn id="224" idx="1"/>
          </p:cNvCxnSpPr>
          <p:nvPr/>
        </p:nvCxnSpPr>
        <p:spPr>
          <a:xfrm>
            <a:off x="6983252" y="3108876"/>
            <a:ext cx="1323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23"/>
          <p:cNvCxnSpPr>
            <a:stCxn id="224" idx="0"/>
            <a:endCxn id="222" idx="2"/>
          </p:cNvCxnSpPr>
          <p:nvPr/>
        </p:nvCxnSpPr>
        <p:spPr>
          <a:xfrm rot="10800000">
            <a:off x="7455700" y="2642675"/>
            <a:ext cx="0" cy="12600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26" name="Google Shape;226;p23"/>
          <p:cNvGrpSpPr/>
          <p:nvPr/>
        </p:nvGrpSpPr>
        <p:grpSpPr>
          <a:xfrm>
            <a:off x="7115500" y="1962275"/>
            <a:ext cx="680400" cy="680400"/>
            <a:chOff x="7115500" y="1962275"/>
            <a:chExt cx="680400" cy="680400"/>
          </a:xfrm>
        </p:grpSpPr>
        <p:sp>
          <p:nvSpPr>
            <p:cNvPr id="222" name="Google Shape;222;p23"/>
            <p:cNvSpPr/>
            <p:nvPr/>
          </p:nvSpPr>
          <p:spPr>
            <a:xfrm>
              <a:off x="7115500" y="1962275"/>
              <a:ext cx="680400" cy="680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7" name="Google Shape;227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81357" y="1999302"/>
              <a:ext cx="548701" cy="6063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8" name="Google Shape;228;p23"/>
          <p:cNvPicPr preferRelativeResize="0"/>
          <p:nvPr/>
        </p:nvPicPr>
        <p:blipFill rotWithShape="1">
          <a:blip r:embed="rId5">
            <a:alphaModFix/>
          </a:blip>
          <a:srcRect b="2775" l="31200" r="30698" t="4408"/>
          <a:stretch/>
        </p:blipFill>
        <p:spPr>
          <a:xfrm>
            <a:off x="7120100" y="2765075"/>
            <a:ext cx="680400" cy="690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>
            <p:ph type="title"/>
          </p:nvPr>
        </p:nvSpPr>
        <p:spPr>
          <a:xfrm>
            <a:off x="311700" y="12876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was only two problems:</a:t>
            </a:r>
            <a:endParaRPr/>
          </a:p>
        </p:txBody>
      </p:sp>
      <p:sp>
        <p:nvSpPr>
          <p:cNvPr id="234" name="Google Shape;23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5" name="Google Shape;235;p24"/>
          <p:cNvSpPr txBox="1"/>
          <p:nvPr>
            <p:ph type="title"/>
          </p:nvPr>
        </p:nvSpPr>
        <p:spPr>
          <a:xfrm>
            <a:off x="669725" y="2474375"/>
            <a:ext cx="3902400" cy="20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Implementing all of this will take me forever</a:t>
            </a:r>
            <a:endParaRPr/>
          </a:p>
        </p:txBody>
      </p:sp>
      <p:sp>
        <p:nvSpPr>
          <p:cNvPr id="236" name="Google Shape;236;p24"/>
          <p:cNvSpPr txBox="1"/>
          <p:nvPr>
            <p:ph type="title"/>
          </p:nvPr>
        </p:nvSpPr>
        <p:spPr>
          <a:xfrm>
            <a:off x="4572125" y="2474375"/>
            <a:ext cx="3902400" cy="20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one will ever use my system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Systems Software Research is Irrelevant</a:t>
            </a:r>
            <a:endParaRPr/>
          </a:p>
        </p:txBody>
      </p:sp>
      <p:sp>
        <p:nvSpPr>
          <p:cNvPr id="242" name="Google Shape;242;p25"/>
          <p:cNvSpPr txBox="1"/>
          <p:nvPr>
            <p:ph idx="1" type="body"/>
          </p:nvPr>
        </p:nvSpPr>
        <p:spPr>
          <a:xfrm>
            <a:off x="3783175" y="1174050"/>
            <a:ext cx="5036100" cy="27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000">
                <a:solidFill>
                  <a:schemeClr val="dk1"/>
                </a:solidFill>
              </a:rPr>
              <a:t>Systems software research has become a sideline to the excitement in the computing industry.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43" name="Google Shape;2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4" name="Google Shape;2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75" y="1425700"/>
            <a:ext cx="3439501" cy="22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 txBox="1"/>
          <p:nvPr>
            <p:ph idx="1" type="body"/>
          </p:nvPr>
        </p:nvSpPr>
        <p:spPr>
          <a:xfrm>
            <a:off x="5048200" y="3546650"/>
            <a:ext cx="36681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en-GB" sz="1825">
                <a:solidFill>
                  <a:schemeClr val="dk1"/>
                </a:solidFill>
              </a:rPr>
              <a:t>Rob Pike - </a:t>
            </a:r>
            <a:r>
              <a:rPr i="1" lang="en-GB" sz="1825">
                <a:solidFill>
                  <a:schemeClr val="dk1"/>
                </a:solidFill>
              </a:rPr>
              <a:t>Feb 21, 2000</a:t>
            </a:r>
            <a:endParaRPr i="1" sz="182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/>
          <p:nvPr>
            <p:ph type="title"/>
          </p:nvPr>
        </p:nvSpPr>
        <p:spPr>
          <a:xfrm>
            <a:off x="311700" y="1585200"/>
            <a:ext cx="8520600" cy="11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what if I could implement my system on Linux, and keep all the </a:t>
            </a:r>
            <a:r>
              <a:rPr lang="en-GB"/>
              <a:t>existing</a:t>
            </a:r>
            <a:r>
              <a:rPr lang="en-GB"/>
              <a:t> programs?</a:t>
            </a:r>
            <a:endParaRPr/>
          </a:p>
        </p:txBody>
      </p:sp>
      <p:sp>
        <p:nvSpPr>
          <p:cNvPr id="251" name="Google Shape;25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2" name="Google Shape;252;p26"/>
          <p:cNvSpPr txBox="1"/>
          <p:nvPr>
            <p:ph type="title"/>
          </p:nvPr>
        </p:nvSpPr>
        <p:spPr>
          <a:xfrm>
            <a:off x="311700" y="2928225"/>
            <a:ext cx="8520600" cy="11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maybe people would use it…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✨ Dynamic Linker ✨</a:t>
            </a:r>
            <a:endParaRPr/>
          </a:p>
        </p:txBody>
      </p:sp>
      <p:sp>
        <p:nvSpPr>
          <p:cNvPr id="258" name="Google Shape;25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 dynamic linker</a:t>
            </a:r>
            <a:endParaRPr/>
          </a:p>
        </p:txBody>
      </p:sp>
      <p:sp>
        <p:nvSpPr>
          <p:cNvPr id="264" name="Google Shape;26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5" name="Google Shape;265;p28"/>
          <p:cNvSpPr/>
          <p:nvPr/>
        </p:nvSpPr>
        <p:spPr>
          <a:xfrm>
            <a:off x="2594400" y="3655288"/>
            <a:ext cx="3955200" cy="23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Dynamic Linker</a:t>
            </a:r>
            <a:endParaRPr/>
          </a:p>
        </p:txBody>
      </p:sp>
      <p:pic>
        <p:nvPicPr>
          <p:cNvPr id="266" name="Google Shape;2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325" y="3271650"/>
            <a:ext cx="680402" cy="68040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8"/>
          <p:cNvSpPr/>
          <p:nvPr/>
        </p:nvSpPr>
        <p:spPr>
          <a:xfrm>
            <a:off x="2594400" y="4157550"/>
            <a:ext cx="3955200" cy="53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Linux</a:t>
            </a:r>
            <a:endParaRPr/>
          </a:p>
        </p:txBody>
      </p:sp>
      <p:grpSp>
        <p:nvGrpSpPr>
          <p:cNvPr id="268" name="Google Shape;268;p28"/>
          <p:cNvGrpSpPr/>
          <p:nvPr/>
        </p:nvGrpSpPr>
        <p:grpSpPr>
          <a:xfrm>
            <a:off x="2594400" y="1577500"/>
            <a:ext cx="1599900" cy="1850400"/>
            <a:chOff x="2552400" y="1577575"/>
            <a:chExt cx="1599900" cy="1850400"/>
          </a:xfrm>
        </p:grpSpPr>
        <p:pic>
          <p:nvPicPr>
            <p:cNvPr id="269" name="Google Shape;269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94400" y="2698250"/>
              <a:ext cx="680402" cy="680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06300" y="2698250"/>
              <a:ext cx="680402" cy="680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94400" y="1895850"/>
              <a:ext cx="680402" cy="680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28"/>
            <p:cNvSpPr/>
            <p:nvPr/>
          </p:nvSpPr>
          <p:spPr>
            <a:xfrm>
              <a:off x="2552400" y="1577575"/>
              <a:ext cx="1599900" cy="1850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2552400" y="1577575"/>
              <a:ext cx="1599900" cy="284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Wasm Runtime</a:t>
              </a:r>
              <a:endParaRPr/>
            </a:p>
          </p:txBody>
        </p:sp>
      </p:grpSp>
      <p:cxnSp>
        <p:nvCxnSpPr>
          <p:cNvPr id="274" name="Google Shape;274;p28"/>
          <p:cNvCxnSpPr>
            <a:stCxn id="266" idx="2"/>
            <a:endCxn id="267" idx="1"/>
          </p:cNvCxnSpPr>
          <p:nvPr/>
        </p:nvCxnSpPr>
        <p:spPr>
          <a:xfrm flipH="1" rot="-5400000">
            <a:off x="1650526" y="3481052"/>
            <a:ext cx="472800" cy="14148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p28"/>
          <p:cNvCxnSpPr>
            <a:stCxn id="265" idx="0"/>
            <a:endCxn id="272" idx="3"/>
          </p:cNvCxnSpPr>
          <p:nvPr/>
        </p:nvCxnSpPr>
        <p:spPr>
          <a:xfrm flipH="1" rot="5400000">
            <a:off x="3806850" y="2890138"/>
            <a:ext cx="1152600" cy="3777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6" name="Google Shape;276;p28"/>
          <p:cNvCxnSpPr>
            <a:stCxn id="267" idx="0"/>
            <a:endCxn id="265" idx="2"/>
          </p:cNvCxnSpPr>
          <p:nvPr/>
        </p:nvCxnSpPr>
        <p:spPr>
          <a:xfrm rot="10800000">
            <a:off x="4572000" y="3894450"/>
            <a:ext cx="0" cy="26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77" name="Google Shape;277;p28"/>
          <p:cNvGrpSpPr/>
          <p:nvPr/>
        </p:nvGrpSpPr>
        <p:grpSpPr>
          <a:xfrm>
            <a:off x="598425" y="2003700"/>
            <a:ext cx="1162200" cy="1268100"/>
            <a:chOff x="598425" y="2003700"/>
            <a:chExt cx="1162200" cy="1268100"/>
          </a:xfrm>
        </p:grpSpPr>
        <p:sp>
          <p:nvSpPr>
            <p:cNvPr id="278" name="Google Shape;278;p28"/>
            <p:cNvSpPr txBox="1"/>
            <p:nvPr/>
          </p:nvSpPr>
          <p:spPr>
            <a:xfrm>
              <a:off x="598425" y="2003700"/>
              <a:ext cx="11622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Roboto Mono"/>
                  <a:ea typeface="Roboto Mono"/>
                  <a:cs typeface="Roboto Mono"/>
                  <a:sym typeface="Roboto Mono"/>
                </a:rPr>
                <a:t>execve</a:t>
              </a:r>
              <a:endParaRPr sz="18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279" name="Google Shape;279;p28"/>
            <p:cNvCxnSpPr>
              <a:stCxn id="278" idx="2"/>
              <a:endCxn id="266" idx="0"/>
            </p:cNvCxnSpPr>
            <p:nvPr/>
          </p:nvCxnSpPr>
          <p:spPr>
            <a:xfrm flipH="1" rot="-5400000">
              <a:off x="706425" y="2798100"/>
              <a:ext cx="946800" cy="600"/>
            </a:xfrm>
            <a:prstGeom prst="curvedConnector3">
              <a:avLst>
                <a:gd fmla="val 49992" name="adj1"/>
              </a:avLst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/>
          <p:nvPr/>
        </p:nvSpPr>
        <p:spPr>
          <a:xfrm>
            <a:off x="2594400" y="1577500"/>
            <a:ext cx="1599900" cy="1850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9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 dynamic linker</a:t>
            </a:r>
            <a:endParaRPr/>
          </a:p>
        </p:txBody>
      </p:sp>
      <p:sp>
        <p:nvSpPr>
          <p:cNvPr id="286" name="Google Shape;28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7" name="Google Shape;287;p29"/>
          <p:cNvSpPr/>
          <p:nvPr/>
        </p:nvSpPr>
        <p:spPr>
          <a:xfrm>
            <a:off x="2594400" y="3655288"/>
            <a:ext cx="3955200" cy="23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Dynamic Linker</a:t>
            </a:r>
            <a:endParaRPr/>
          </a:p>
        </p:txBody>
      </p:sp>
      <p:pic>
        <p:nvPicPr>
          <p:cNvPr id="288" name="Google Shape;2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300" y="1895775"/>
            <a:ext cx="680402" cy="68040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9"/>
          <p:cNvSpPr/>
          <p:nvPr/>
        </p:nvSpPr>
        <p:spPr>
          <a:xfrm>
            <a:off x="2594400" y="4157550"/>
            <a:ext cx="3955200" cy="53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Linux</a:t>
            </a:r>
            <a:endParaRPr/>
          </a:p>
        </p:txBody>
      </p:sp>
      <p:pic>
        <p:nvPicPr>
          <p:cNvPr id="290" name="Google Shape;2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400" y="2698175"/>
            <a:ext cx="680402" cy="6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300" y="2698175"/>
            <a:ext cx="680402" cy="6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400" y="1895775"/>
            <a:ext cx="680402" cy="68040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9"/>
          <p:cNvSpPr/>
          <p:nvPr/>
        </p:nvSpPr>
        <p:spPr>
          <a:xfrm>
            <a:off x="2594400" y="1577500"/>
            <a:ext cx="1599900" cy="28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Wasm Runtime</a:t>
            </a:r>
            <a:endParaRPr/>
          </a:p>
        </p:txBody>
      </p:sp>
      <p:cxnSp>
        <p:nvCxnSpPr>
          <p:cNvPr id="294" name="Google Shape;294;p29"/>
          <p:cNvCxnSpPr>
            <a:stCxn id="287" idx="0"/>
            <a:endCxn id="295" idx="2"/>
          </p:cNvCxnSpPr>
          <p:nvPr/>
        </p:nvCxnSpPr>
        <p:spPr>
          <a:xfrm rot="-5400000">
            <a:off x="4612350" y="3387538"/>
            <a:ext cx="227400" cy="308100"/>
          </a:xfrm>
          <a:prstGeom prst="bentConnector3">
            <a:avLst>
              <a:gd fmla="val 23246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29"/>
          <p:cNvCxnSpPr>
            <a:stCxn id="289" idx="0"/>
            <a:endCxn id="287" idx="2"/>
          </p:cNvCxnSpPr>
          <p:nvPr/>
        </p:nvCxnSpPr>
        <p:spPr>
          <a:xfrm rot="10800000">
            <a:off x="4572000" y="3894450"/>
            <a:ext cx="0" cy="26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97" name="Google Shape;297;p29"/>
          <p:cNvGrpSpPr/>
          <p:nvPr/>
        </p:nvGrpSpPr>
        <p:grpSpPr>
          <a:xfrm>
            <a:off x="987907" y="3411177"/>
            <a:ext cx="1606350" cy="1013736"/>
            <a:chOff x="1205907" y="3427902"/>
            <a:chExt cx="1606350" cy="1013736"/>
          </a:xfrm>
        </p:grpSpPr>
        <p:pic>
          <p:nvPicPr>
            <p:cNvPr id="298" name="Google Shape;298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05907" y="3427902"/>
              <a:ext cx="548701" cy="60633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9" name="Google Shape;299;p29"/>
            <p:cNvCxnSpPr>
              <a:stCxn id="298" idx="2"/>
              <a:endCxn id="289" idx="1"/>
            </p:cNvCxnSpPr>
            <p:nvPr/>
          </p:nvCxnSpPr>
          <p:spPr>
            <a:xfrm flipH="1" rot="-5400000">
              <a:off x="1942557" y="3571938"/>
              <a:ext cx="407400" cy="1332000"/>
            </a:xfrm>
            <a:prstGeom prst="bentConnector2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00" name="Google Shape;300;p29"/>
          <p:cNvGrpSpPr/>
          <p:nvPr/>
        </p:nvGrpSpPr>
        <p:grpSpPr>
          <a:xfrm>
            <a:off x="4412238" y="2463100"/>
            <a:ext cx="936000" cy="964800"/>
            <a:chOff x="4412238" y="2463100"/>
            <a:chExt cx="936000" cy="964800"/>
          </a:xfrm>
        </p:grpSpPr>
        <p:sp>
          <p:nvSpPr>
            <p:cNvPr id="295" name="Google Shape;295;p29"/>
            <p:cNvSpPr/>
            <p:nvPr/>
          </p:nvSpPr>
          <p:spPr>
            <a:xfrm>
              <a:off x="4412238" y="2747500"/>
              <a:ext cx="936000" cy="680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4412238" y="2463100"/>
              <a:ext cx="936000" cy="284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Unix</a:t>
              </a:r>
              <a:endParaRPr/>
            </a:p>
          </p:txBody>
        </p:sp>
        <p:pic>
          <p:nvPicPr>
            <p:cNvPr id="302" name="Google Shape;302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05894" y="2784527"/>
              <a:ext cx="548701" cy="6063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" name="Google Shape;303;p29"/>
          <p:cNvGrpSpPr/>
          <p:nvPr/>
        </p:nvGrpSpPr>
        <p:grpSpPr>
          <a:xfrm>
            <a:off x="684550" y="2103175"/>
            <a:ext cx="1162200" cy="1308000"/>
            <a:chOff x="902550" y="2119900"/>
            <a:chExt cx="1162200" cy="1308000"/>
          </a:xfrm>
        </p:grpSpPr>
        <p:sp>
          <p:nvSpPr>
            <p:cNvPr id="304" name="Google Shape;304;p29"/>
            <p:cNvSpPr txBox="1"/>
            <p:nvPr/>
          </p:nvSpPr>
          <p:spPr>
            <a:xfrm>
              <a:off x="902550" y="2119900"/>
              <a:ext cx="11622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Roboto Mono"/>
                  <a:ea typeface="Roboto Mono"/>
                  <a:cs typeface="Roboto Mono"/>
                  <a:sym typeface="Roboto Mono"/>
                </a:rPr>
                <a:t>execve</a:t>
              </a:r>
              <a:endParaRPr sz="18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305" name="Google Shape;305;p29"/>
            <p:cNvCxnSpPr>
              <a:stCxn id="304" idx="2"/>
              <a:endCxn id="298" idx="0"/>
            </p:cNvCxnSpPr>
            <p:nvPr/>
          </p:nvCxnSpPr>
          <p:spPr>
            <a:xfrm rot="5400000">
              <a:off x="999600" y="2943850"/>
              <a:ext cx="964800" cy="3300"/>
            </a:xfrm>
            <a:prstGeom prst="curvedConnector3">
              <a:avLst>
                <a:gd fmla="val 50000" name="adj1"/>
              </a:avLst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/>
          <p:nvPr/>
        </p:nvSpPr>
        <p:spPr>
          <a:xfrm>
            <a:off x="2594400" y="1577500"/>
            <a:ext cx="1599900" cy="1850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0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 dynamic linker</a:t>
            </a:r>
            <a:endParaRPr/>
          </a:p>
        </p:txBody>
      </p:sp>
      <p:sp>
        <p:nvSpPr>
          <p:cNvPr id="312" name="Google Shape;31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3" name="Google Shape;313;p30"/>
          <p:cNvSpPr/>
          <p:nvPr/>
        </p:nvSpPr>
        <p:spPr>
          <a:xfrm>
            <a:off x="2594400" y="3655288"/>
            <a:ext cx="3955200" cy="23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Dynamic Linker</a:t>
            </a:r>
            <a:endParaRPr/>
          </a:p>
        </p:txBody>
      </p:sp>
      <p:pic>
        <p:nvPicPr>
          <p:cNvPr id="314" name="Google Shape;3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300" y="1895775"/>
            <a:ext cx="680402" cy="68040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0"/>
          <p:cNvSpPr/>
          <p:nvPr/>
        </p:nvSpPr>
        <p:spPr>
          <a:xfrm>
            <a:off x="2594400" y="4157550"/>
            <a:ext cx="3955200" cy="53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Linux</a:t>
            </a:r>
            <a:endParaRPr/>
          </a:p>
        </p:txBody>
      </p:sp>
      <p:pic>
        <p:nvPicPr>
          <p:cNvPr id="316" name="Google Shape;3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400" y="2698175"/>
            <a:ext cx="680402" cy="6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300" y="2698175"/>
            <a:ext cx="680402" cy="6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400" y="1895775"/>
            <a:ext cx="680402" cy="68040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0"/>
          <p:cNvSpPr/>
          <p:nvPr/>
        </p:nvSpPr>
        <p:spPr>
          <a:xfrm>
            <a:off x="2594400" y="1577500"/>
            <a:ext cx="1599900" cy="28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Wasm Runtime</a:t>
            </a:r>
            <a:endParaRPr/>
          </a:p>
        </p:txBody>
      </p:sp>
      <p:sp>
        <p:nvSpPr>
          <p:cNvPr id="320" name="Google Shape;320;p30"/>
          <p:cNvSpPr/>
          <p:nvPr/>
        </p:nvSpPr>
        <p:spPr>
          <a:xfrm>
            <a:off x="4412238" y="2747500"/>
            <a:ext cx="936000" cy="680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4412238" y="2463100"/>
            <a:ext cx="936000" cy="28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Unix</a:t>
            </a:r>
            <a:endParaRPr/>
          </a:p>
        </p:txBody>
      </p:sp>
      <p:pic>
        <p:nvPicPr>
          <p:cNvPr id="322" name="Google Shape;32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5894" y="2784527"/>
            <a:ext cx="548701" cy="6063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" name="Google Shape;323;p30"/>
          <p:cNvGrpSpPr/>
          <p:nvPr/>
        </p:nvGrpSpPr>
        <p:grpSpPr>
          <a:xfrm>
            <a:off x="5566175" y="2463100"/>
            <a:ext cx="983425" cy="964800"/>
            <a:chOff x="5566175" y="2463100"/>
            <a:chExt cx="983425" cy="964800"/>
          </a:xfrm>
        </p:grpSpPr>
        <p:sp>
          <p:nvSpPr>
            <p:cNvPr id="324" name="Google Shape;324;p30"/>
            <p:cNvSpPr/>
            <p:nvPr/>
          </p:nvSpPr>
          <p:spPr>
            <a:xfrm>
              <a:off x="5566175" y="2747500"/>
              <a:ext cx="983400" cy="680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5566200" y="2463100"/>
              <a:ext cx="983400" cy="284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Browser</a:t>
              </a:r>
              <a:endParaRPr/>
            </a:p>
          </p:txBody>
        </p:sp>
        <p:pic>
          <p:nvPicPr>
            <p:cNvPr id="326" name="Google Shape;326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54753" y="2785803"/>
              <a:ext cx="606350" cy="606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7" name="Google Shape;327;p30"/>
          <p:cNvGrpSpPr/>
          <p:nvPr/>
        </p:nvGrpSpPr>
        <p:grpSpPr>
          <a:xfrm>
            <a:off x="4412238" y="1343000"/>
            <a:ext cx="936000" cy="969940"/>
            <a:chOff x="4412238" y="1343000"/>
            <a:chExt cx="936000" cy="969940"/>
          </a:xfrm>
        </p:grpSpPr>
        <p:pic>
          <p:nvPicPr>
            <p:cNvPr id="328" name="Google Shape;328;p30"/>
            <p:cNvPicPr preferRelativeResize="0"/>
            <p:nvPr/>
          </p:nvPicPr>
          <p:blipFill rotWithShape="1">
            <a:blip r:embed="rId6">
              <a:alphaModFix/>
            </a:blip>
            <a:srcRect b="2775" l="31200" r="30698" t="4408"/>
            <a:stretch/>
          </p:blipFill>
          <p:spPr>
            <a:xfrm>
              <a:off x="4540050" y="1622263"/>
              <a:ext cx="680400" cy="6906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30"/>
            <p:cNvSpPr/>
            <p:nvPr/>
          </p:nvSpPr>
          <p:spPr>
            <a:xfrm>
              <a:off x="4412238" y="1627400"/>
              <a:ext cx="936000" cy="680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4412238" y="1343000"/>
              <a:ext cx="936000" cy="284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Enclave</a:t>
              </a:r>
              <a:endParaRPr/>
            </a:p>
          </p:txBody>
        </p:sp>
      </p:grpSp>
      <p:grpSp>
        <p:nvGrpSpPr>
          <p:cNvPr id="331" name="Google Shape;331;p30"/>
          <p:cNvGrpSpPr/>
          <p:nvPr/>
        </p:nvGrpSpPr>
        <p:grpSpPr>
          <a:xfrm>
            <a:off x="5566200" y="1343000"/>
            <a:ext cx="983425" cy="964800"/>
            <a:chOff x="5566200" y="1343000"/>
            <a:chExt cx="983425" cy="964800"/>
          </a:xfrm>
        </p:grpSpPr>
        <p:sp>
          <p:nvSpPr>
            <p:cNvPr id="332" name="Google Shape;332;p30"/>
            <p:cNvSpPr/>
            <p:nvPr/>
          </p:nvSpPr>
          <p:spPr>
            <a:xfrm>
              <a:off x="5566200" y="1627400"/>
              <a:ext cx="983400" cy="680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5566225" y="1343000"/>
              <a:ext cx="983400" cy="2844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Qemu</a:t>
              </a:r>
              <a:endParaRPr/>
            </a:p>
          </p:txBody>
        </p:sp>
        <p:pic>
          <p:nvPicPr>
            <p:cNvPr id="334" name="Google Shape;334;p30"/>
            <p:cNvPicPr preferRelativeResize="0"/>
            <p:nvPr/>
          </p:nvPicPr>
          <p:blipFill rotWithShape="1">
            <a:blip r:embed="rId7">
              <a:alphaModFix/>
            </a:blip>
            <a:srcRect b="34023" l="0" r="0" t="32744"/>
            <a:stretch/>
          </p:blipFill>
          <p:spPr>
            <a:xfrm>
              <a:off x="5631804" y="1825400"/>
              <a:ext cx="855747" cy="284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more example</a:t>
            </a:r>
            <a:endParaRPr/>
          </a:p>
        </p:txBody>
      </p:sp>
      <p:sp>
        <p:nvSpPr>
          <p:cNvPr id="340" name="Google Shape;34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dynamic linker needs some love</a:t>
            </a:r>
            <a:endParaRPr/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Scaling seccomp filters</a:t>
            </a:r>
            <a:endParaRPr/>
          </a:p>
        </p:txBody>
      </p:sp>
      <p:sp>
        <p:nvSpPr>
          <p:cNvPr id="346" name="Google Shape;34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7" name="Google Shape;3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000" y="2233400"/>
            <a:ext cx="3237875" cy="112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2"/>
          <p:cNvSpPr txBox="1"/>
          <p:nvPr>
            <p:ph type="title"/>
          </p:nvPr>
        </p:nvSpPr>
        <p:spPr>
          <a:xfrm>
            <a:off x="897450" y="1139275"/>
            <a:ext cx="7349100" cy="9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Seccomp is a mechanism to filter system calls</a:t>
            </a:r>
            <a:endParaRPr/>
          </a:p>
        </p:txBody>
      </p:sp>
      <p:grpSp>
        <p:nvGrpSpPr>
          <p:cNvPr id="349" name="Google Shape;349;p32"/>
          <p:cNvGrpSpPr/>
          <p:nvPr/>
        </p:nvGrpSpPr>
        <p:grpSpPr>
          <a:xfrm>
            <a:off x="931700" y="2233400"/>
            <a:ext cx="3354450" cy="2019375"/>
            <a:chOff x="931700" y="2233400"/>
            <a:chExt cx="3354450" cy="2019375"/>
          </a:xfrm>
        </p:grpSpPr>
        <p:sp>
          <p:nvSpPr>
            <p:cNvPr id="350" name="Google Shape;350;p32"/>
            <p:cNvSpPr/>
            <p:nvPr/>
          </p:nvSpPr>
          <p:spPr>
            <a:xfrm>
              <a:off x="1748750" y="3739175"/>
              <a:ext cx="2537400" cy="513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Linux</a:t>
              </a: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1748750" y="2233400"/>
              <a:ext cx="2537400" cy="821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>
                  <a:solidFill>
                    <a:schemeClr val="dk1"/>
                  </a:solidFill>
                </a:rPr>
                <a:t>Application</a:t>
              </a:r>
              <a:endParaRPr/>
            </a:p>
          </p:txBody>
        </p:sp>
        <p:cxnSp>
          <p:nvCxnSpPr>
            <p:cNvPr id="352" name="Google Shape;352;p32"/>
            <p:cNvCxnSpPr>
              <a:stCxn id="351" idx="2"/>
              <a:endCxn id="350" idx="0"/>
            </p:cNvCxnSpPr>
            <p:nvPr/>
          </p:nvCxnSpPr>
          <p:spPr>
            <a:xfrm>
              <a:off x="3017450" y="3054500"/>
              <a:ext cx="0" cy="68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3" name="Google Shape;353;p32"/>
            <p:cNvCxnSpPr/>
            <p:nvPr/>
          </p:nvCxnSpPr>
          <p:spPr>
            <a:xfrm>
              <a:off x="2589425" y="3054500"/>
              <a:ext cx="0" cy="68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4" name="Google Shape;354;p32"/>
            <p:cNvCxnSpPr/>
            <p:nvPr/>
          </p:nvCxnSpPr>
          <p:spPr>
            <a:xfrm>
              <a:off x="3433875" y="3054500"/>
              <a:ext cx="0" cy="68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5" name="Google Shape;355;p32"/>
            <p:cNvCxnSpPr/>
            <p:nvPr/>
          </p:nvCxnSpPr>
          <p:spPr>
            <a:xfrm>
              <a:off x="2161400" y="3054500"/>
              <a:ext cx="0" cy="68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6" name="Google Shape;356;p32"/>
            <p:cNvCxnSpPr/>
            <p:nvPr/>
          </p:nvCxnSpPr>
          <p:spPr>
            <a:xfrm>
              <a:off x="3846725" y="3054500"/>
              <a:ext cx="0" cy="68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57" name="Google Shape;357;p32"/>
            <p:cNvSpPr/>
            <p:nvPr/>
          </p:nvSpPr>
          <p:spPr>
            <a:xfrm rot="2886140">
              <a:off x="3253741" y="3204577"/>
              <a:ext cx="356692" cy="384521"/>
            </a:xfrm>
            <a:prstGeom prst="mathPlus">
              <a:avLst>
                <a:gd fmla="val 12521" name="adj1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 rot="2886140">
              <a:off x="1983066" y="3204565"/>
              <a:ext cx="356692" cy="384521"/>
            </a:xfrm>
            <a:prstGeom prst="mathPlus">
              <a:avLst>
                <a:gd fmla="val 12521" name="adj1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2"/>
            <p:cNvSpPr txBox="1"/>
            <p:nvPr/>
          </p:nvSpPr>
          <p:spPr>
            <a:xfrm>
              <a:off x="931700" y="3200038"/>
              <a:ext cx="967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>
                  <a:solidFill>
                    <a:schemeClr val="dk1"/>
                  </a:solidFill>
                </a:rPr>
                <a:t>Syscalls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Scaling seccomp filters</a:t>
            </a:r>
            <a:endParaRPr/>
          </a:p>
        </p:txBody>
      </p:sp>
      <p:sp>
        <p:nvSpPr>
          <p:cNvPr id="365" name="Google Shape;36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6" name="Google Shape;366;p33"/>
          <p:cNvSpPr txBox="1"/>
          <p:nvPr>
            <p:ph type="title"/>
          </p:nvPr>
        </p:nvSpPr>
        <p:spPr>
          <a:xfrm>
            <a:off x="700600" y="1487725"/>
            <a:ext cx="4529100" cy="28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Extensive research to create good seccomp filters, but: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Expensive whole program analysis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Have to re-compute all filters when a library change</a:t>
            </a:r>
            <a:endParaRPr sz="2400"/>
          </a:p>
        </p:txBody>
      </p:sp>
      <p:sp>
        <p:nvSpPr>
          <p:cNvPr id="367" name="Google Shape;367;p33"/>
          <p:cNvSpPr/>
          <p:nvPr/>
        </p:nvSpPr>
        <p:spPr>
          <a:xfrm>
            <a:off x="5595950" y="1831850"/>
            <a:ext cx="1915800" cy="19158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3"/>
          <p:cNvSpPr/>
          <p:nvPr/>
        </p:nvSpPr>
        <p:spPr>
          <a:xfrm>
            <a:off x="5595950" y="1831850"/>
            <a:ext cx="1086300" cy="631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libc</a:t>
            </a:r>
            <a:endParaRPr/>
          </a:p>
        </p:txBody>
      </p:sp>
      <p:sp>
        <p:nvSpPr>
          <p:cNvPr id="369" name="Google Shape;369;p33"/>
          <p:cNvSpPr/>
          <p:nvPr/>
        </p:nvSpPr>
        <p:spPr>
          <a:xfrm>
            <a:off x="6682250" y="1831850"/>
            <a:ext cx="829500" cy="8916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libssl</a:t>
            </a:r>
            <a:endParaRPr/>
          </a:p>
        </p:txBody>
      </p:sp>
      <p:sp>
        <p:nvSpPr>
          <p:cNvPr id="370" name="Google Shape;370;p33"/>
          <p:cNvSpPr/>
          <p:nvPr/>
        </p:nvSpPr>
        <p:spPr>
          <a:xfrm>
            <a:off x="5595950" y="2463050"/>
            <a:ext cx="548700" cy="12846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libm</a:t>
            </a:r>
            <a:endParaRPr/>
          </a:p>
        </p:txBody>
      </p:sp>
      <p:sp>
        <p:nvSpPr>
          <p:cNvPr id="371" name="Google Shape;371;p33"/>
          <p:cNvSpPr/>
          <p:nvPr/>
        </p:nvSpPr>
        <p:spPr>
          <a:xfrm>
            <a:off x="6144650" y="3116450"/>
            <a:ext cx="1367100" cy="631200"/>
          </a:xfrm>
          <a:prstGeom prst="rect">
            <a:avLst/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libqt</a:t>
            </a:r>
            <a:endParaRPr/>
          </a:p>
        </p:txBody>
      </p:sp>
      <p:sp>
        <p:nvSpPr>
          <p:cNvPr id="372" name="Google Shape;372;p33"/>
          <p:cNvSpPr txBox="1"/>
          <p:nvPr/>
        </p:nvSpPr>
        <p:spPr>
          <a:xfrm>
            <a:off x="6192775" y="2723450"/>
            <a:ext cx="1137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Application</a:t>
            </a:r>
            <a:endParaRPr/>
          </a:p>
        </p:txBody>
      </p:sp>
      <p:grpSp>
        <p:nvGrpSpPr>
          <p:cNvPr id="373" name="Google Shape;373;p33"/>
          <p:cNvGrpSpPr/>
          <p:nvPr/>
        </p:nvGrpSpPr>
        <p:grpSpPr>
          <a:xfrm>
            <a:off x="403800" y="2318875"/>
            <a:ext cx="8336400" cy="1139700"/>
            <a:chOff x="187675" y="5304450"/>
            <a:chExt cx="8336400" cy="1139700"/>
          </a:xfrm>
        </p:grpSpPr>
        <p:sp>
          <p:nvSpPr>
            <p:cNvPr id="374" name="Google Shape;374;p33"/>
            <p:cNvSpPr/>
            <p:nvPr/>
          </p:nvSpPr>
          <p:spPr>
            <a:xfrm>
              <a:off x="187675" y="5304450"/>
              <a:ext cx="8336400" cy="1138200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375" name="Google Shape;375;p33"/>
            <p:cNvSpPr txBox="1"/>
            <p:nvPr/>
          </p:nvSpPr>
          <p:spPr>
            <a:xfrm>
              <a:off x="919075" y="5305950"/>
              <a:ext cx="6873600" cy="11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GB" sz="2800"/>
                <a:t>Can we make seccomp filters scale to a whole </a:t>
              </a:r>
              <a:r>
                <a:rPr lang="en-GB" sz="2800"/>
                <a:t>distribution</a:t>
              </a:r>
              <a:r>
                <a:rPr lang="en-GB" sz="2800"/>
                <a:t>?</a:t>
              </a:r>
              <a:endParaRPr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Scaling seccomp filters</a:t>
            </a:r>
            <a:endParaRPr/>
          </a:p>
        </p:txBody>
      </p:sp>
      <p:sp>
        <p:nvSpPr>
          <p:cNvPr id="381" name="Google Shape;38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2" name="Google Shape;382;p34"/>
          <p:cNvSpPr txBox="1"/>
          <p:nvPr>
            <p:ph type="title"/>
          </p:nvPr>
        </p:nvSpPr>
        <p:spPr>
          <a:xfrm>
            <a:off x="700600" y="1831850"/>
            <a:ext cx="4529100" cy="19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We can compute per-library filters, and combine them transparently!</a:t>
            </a:r>
            <a:endParaRPr sz="2400"/>
          </a:p>
        </p:txBody>
      </p:sp>
      <p:sp>
        <p:nvSpPr>
          <p:cNvPr id="383" name="Google Shape;383;p34"/>
          <p:cNvSpPr/>
          <p:nvPr/>
        </p:nvSpPr>
        <p:spPr>
          <a:xfrm>
            <a:off x="5930775" y="2518025"/>
            <a:ext cx="1086300" cy="6774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Application</a:t>
            </a:r>
            <a:endParaRPr/>
          </a:p>
        </p:txBody>
      </p:sp>
      <p:sp>
        <p:nvSpPr>
          <p:cNvPr id="384" name="Google Shape;384;p34"/>
          <p:cNvSpPr/>
          <p:nvPr/>
        </p:nvSpPr>
        <p:spPr>
          <a:xfrm>
            <a:off x="4941125" y="1281175"/>
            <a:ext cx="1086300" cy="631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libc</a:t>
            </a: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7307325" y="1184425"/>
            <a:ext cx="829500" cy="8916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libssl</a:t>
            </a:r>
            <a:endParaRPr/>
          </a:p>
        </p:txBody>
      </p:sp>
      <p:sp>
        <p:nvSpPr>
          <p:cNvPr id="386" name="Google Shape;386;p34"/>
          <p:cNvSpPr/>
          <p:nvPr/>
        </p:nvSpPr>
        <p:spPr>
          <a:xfrm>
            <a:off x="4792275" y="3311375"/>
            <a:ext cx="548700" cy="12846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libm</a:t>
            </a:r>
            <a:endParaRPr/>
          </a:p>
        </p:txBody>
      </p:sp>
      <p:sp>
        <p:nvSpPr>
          <p:cNvPr id="387" name="Google Shape;387;p34"/>
          <p:cNvSpPr/>
          <p:nvPr/>
        </p:nvSpPr>
        <p:spPr>
          <a:xfrm>
            <a:off x="6956675" y="4032025"/>
            <a:ext cx="1367100" cy="631200"/>
          </a:xfrm>
          <a:prstGeom prst="rect">
            <a:avLst/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libqt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5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Example: Scaling seccomp filters</a:t>
            </a:r>
            <a:endParaRPr/>
          </a:p>
        </p:txBody>
      </p:sp>
      <p:sp>
        <p:nvSpPr>
          <p:cNvPr id="393" name="Google Shape;39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94" name="Google Shape;3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750" y="1186800"/>
            <a:ext cx="5028500" cy="3400674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5"/>
          <p:cNvSpPr/>
          <p:nvPr/>
        </p:nvSpPr>
        <p:spPr>
          <a:xfrm>
            <a:off x="3698150" y="3838200"/>
            <a:ext cx="1514700" cy="82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5"/>
          <p:cNvSpPr/>
          <p:nvPr/>
        </p:nvSpPr>
        <p:spPr>
          <a:xfrm>
            <a:off x="3200775" y="1273375"/>
            <a:ext cx="2425500" cy="2300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5"/>
          <p:cNvSpPr/>
          <p:nvPr/>
        </p:nvSpPr>
        <p:spPr>
          <a:xfrm>
            <a:off x="5408525" y="3706525"/>
            <a:ext cx="1709400" cy="956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 txBox="1"/>
          <p:nvPr>
            <p:ph type="title"/>
          </p:nvPr>
        </p:nvSpPr>
        <p:spPr>
          <a:xfrm>
            <a:off x="311700" y="16597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dynamic linker is a narrow waist</a:t>
            </a:r>
            <a:endParaRPr/>
          </a:p>
        </p:txBody>
      </p:sp>
      <p:sp>
        <p:nvSpPr>
          <p:cNvPr id="403" name="Google Shape;40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4" name="Google Shape;404;p36"/>
          <p:cNvSpPr txBox="1"/>
          <p:nvPr>
            <p:ph type="title"/>
          </p:nvPr>
        </p:nvSpPr>
        <p:spPr>
          <a:xfrm>
            <a:off x="311700" y="27274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we can leverage it to evolve our systems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410" name="Google Shape;41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1" name="Google Shape;41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375" y="3592800"/>
            <a:ext cx="1039225" cy="1259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37"/>
          <p:cNvCxnSpPr/>
          <p:nvPr/>
        </p:nvCxnSpPr>
        <p:spPr>
          <a:xfrm>
            <a:off x="594450" y="2885850"/>
            <a:ext cx="7955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13" name="Google Shape;413;p37"/>
          <p:cNvSpPr/>
          <p:nvPr/>
        </p:nvSpPr>
        <p:spPr>
          <a:xfrm>
            <a:off x="4099638" y="2571750"/>
            <a:ext cx="944700" cy="628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ld.so</a:t>
            </a:r>
            <a:endParaRPr/>
          </a:p>
        </p:txBody>
      </p:sp>
      <p:grpSp>
        <p:nvGrpSpPr>
          <p:cNvPr id="414" name="Google Shape;414;p37"/>
          <p:cNvGrpSpPr/>
          <p:nvPr/>
        </p:nvGrpSpPr>
        <p:grpSpPr>
          <a:xfrm>
            <a:off x="1920187" y="977263"/>
            <a:ext cx="5176049" cy="1474924"/>
            <a:chOff x="1920187" y="977263"/>
            <a:chExt cx="5176049" cy="1474924"/>
          </a:xfrm>
        </p:grpSpPr>
        <p:pic>
          <p:nvPicPr>
            <p:cNvPr id="415" name="Google Shape;415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20187" y="1014400"/>
              <a:ext cx="1400651" cy="1400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32335" y="1057538"/>
              <a:ext cx="1263902" cy="1259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39125" y="977263"/>
              <a:ext cx="1474924" cy="14749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8" name="Google Shape;418;p37"/>
          <p:cNvSpPr txBox="1"/>
          <p:nvPr>
            <p:ph type="title"/>
          </p:nvPr>
        </p:nvSpPr>
        <p:spPr>
          <a:xfrm>
            <a:off x="0" y="1062082"/>
            <a:ext cx="1786800" cy="13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60,000+ packages</a:t>
            </a:r>
            <a:endParaRPr sz="2200"/>
          </a:p>
        </p:txBody>
      </p:sp>
      <p:sp>
        <p:nvSpPr>
          <p:cNvPr id="419" name="Google Shape;419;p37"/>
          <p:cNvSpPr txBox="1"/>
          <p:nvPr>
            <p:ph type="title"/>
          </p:nvPr>
        </p:nvSpPr>
        <p:spPr>
          <a:xfrm>
            <a:off x="103375" y="3569982"/>
            <a:ext cx="1786800" cy="13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30,000,000</a:t>
            </a:r>
            <a:r>
              <a:rPr lang="en-GB" sz="2200"/>
              <a:t>+ LoC</a:t>
            </a:r>
            <a:endParaRPr sz="2200"/>
          </a:p>
        </p:txBody>
      </p:sp>
      <p:grpSp>
        <p:nvGrpSpPr>
          <p:cNvPr id="420" name="Google Shape;420;p37"/>
          <p:cNvGrpSpPr/>
          <p:nvPr/>
        </p:nvGrpSpPr>
        <p:grpSpPr>
          <a:xfrm>
            <a:off x="5044338" y="2885850"/>
            <a:ext cx="2642213" cy="1641800"/>
            <a:chOff x="5044338" y="2885850"/>
            <a:chExt cx="2642213" cy="1641800"/>
          </a:xfrm>
        </p:grpSpPr>
        <p:sp>
          <p:nvSpPr>
            <p:cNvPr id="421" name="Google Shape;421;p37"/>
            <p:cNvSpPr/>
            <p:nvPr/>
          </p:nvSpPr>
          <p:spPr>
            <a:xfrm>
              <a:off x="6062050" y="3777350"/>
              <a:ext cx="1624500" cy="7503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chemeClr val="dk1"/>
                  </a:solidFill>
                </a:rPr>
                <a:t>Or w</a:t>
              </a:r>
              <a:r>
                <a:rPr lang="en-GB" sz="2200">
                  <a:solidFill>
                    <a:schemeClr val="dk1"/>
                  </a:solidFill>
                </a:rPr>
                <a:t>e can change this</a:t>
              </a:r>
              <a:endParaRPr/>
            </a:p>
          </p:txBody>
        </p:sp>
        <p:cxnSp>
          <p:nvCxnSpPr>
            <p:cNvPr id="422" name="Google Shape;422;p37"/>
            <p:cNvCxnSpPr>
              <a:stCxn id="413" idx="3"/>
              <a:endCxn id="421" idx="0"/>
            </p:cNvCxnSpPr>
            <p:nvPr/>
          </p:nvCxnSpPr>
          <p:spPr>
            <a:xfrm>
              <a:off x="5044338" y="2885850"/>
              <a:ext cx="1830000" cy="891600"/>
            </a:xfrm>
            <a:prstGeom prst="curvedConnector2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</p:grpSp>
      <p:grpSp>
        <p:nvGrpSpPr>
          <p:cNvPr id="423" name="Google Shape;423;p37"/>
          <p:cNvGrpSpPr/>
          <p:nvPr/>
        </p:nvGrpSpPr>
        <p:grpSpPr>
          <a:xfrm>
            <a:off x="2894413" y="2571750"/>
            <a:ext cx="4792138" cy="1955900"/>
            <a:chOff x="2894413" y="2571750"/>
            <a:chExt cx="4792138" cy="1955900"/>
          </a:xfrm>
        </p:grpSpPr>
        <p:sp>
          <p:nvSpPr>
            <p:cNvPr id="424" name="Google Shape;424;p37"/>
            <p:cNvSpPr/>
            <p:nvPr/>
          </p:nvSpPr>
          <p:spPr>
            <a:xfrm>
              <a:off x="2894413" y="2571750"/>
              <a:ext cx="944700" cy="6282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ld2.so</a:t>
              </a: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5304863" y="2571750"/>
              <a:ext cx="944700" cy="6282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ld3.so</a:t>
              </a:r>
              <a:endParaRPr/>
            </a:p>
          </p:txBody>
        </p:sp>
        <p:grpSp>
          <p:nvGrpSpPr>
            <p:cNvPr id="426" name="Google Shape;426;p37"/>
            <p:cNvGrpSpPr/>
            <p:nvPr/>
          </p:nvGrpSpPr>
          <p:grpSpPr>
            <a:xfrm>
              <a:off x="3366763" y="3199950"/>
              <a:ext cx="4319788" cy="1327700"/>
              <a:chOff x="3366763" y="3199950"/>
              <a:chExt cx="4319788" cy="1327700"/>
            </a:xfrm>
          </p:grpSpPr>
          <p:sp>
            <p:nvSpPr>
              <p:cNvPr id="427" name="Google Shape;427;p37"/>
              <p:cNvSpPr/>
              <p:nvPr/>
            </p:nvSpPr>
            <p:spPr>
              <a:xfrm>
                <a:off x="6062050" y="3777350"/>
                <a:ext cx="1624500" cy="7503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200">
                    <a:solidFill>
                      <a:schemeClr val="dk1"/>
                    </a:solidFill>
                  </a:rPr>
                  <a:t>And even</a:t>
                </a:r>
                <a:r>
                  <a:rPr lang="en-GB" sz="2200">
                    <a:solidFill>
                      <a:schemeClr val="dk1"/>
                    </a:solidFill>
                  </a:rPr>
                  <a:t> add more</a:t>
                </a:r>
                <a:endParaRPr/>
              </a:p>
            </p:txBody>
          </p:sp>
          <p:cxnSp>
            <p:nvCxnSpPr>
              <p:cNvPr id="428" name="Google Shape;428;p37"/>
              <p:cNvCxnSpPr>
                <a:stCxn id="424" idx="2"/>
                <a:endCxn id="427" idx="0"/>
              </p:cNvCxnSpPr>
              <p:nvPr/>
            </p:nvCxnSpPr>
            <p:spPr>
              <a:xfrm flipH="1" rot="-5400000">
                <a:off x="4831813" y="1734900"/>
                <a:ext cx="577500" cy="3507600"/>
              </a:xfrm>
              <a:prstGeom prst="curvedConnector3">
                <a:avLst>
                  <a:gd fmla="val 49991" name="adj1"/>
                </a:avLst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stealth"/>
                <a:tailEnd len="med" w="med" type="none"/>
              </a:ln>
            </p:spPr>
          </p:cxnSp>
          <p:cxnSp>
            <p:nvCxnSpPr>
              <p:cNvPr id="429" name="Google Shape;429;p37"/>
              <p:cNvCxnSpPr>
                <a:stCxn id="425" idx="2"/>
                <a:endCxn id="427" idx="1"/>
              </p:cNvCxnSpPr>
              <p:nvPr/>
            </p:nvCxnSpPr>
            <p:spPr>
              <a:xfrm flipH="1" rot="-5400000">
                <a:off x="5443313" y="3533850"/>
                <a:ext cx="952500" cy="284700"/>
              </a:xfrm>
              <a:prstGeom prst="curvedConnector2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med" w="med" type="stealth"/>
                <a:tailEnd len="med" w="med" type="none"/>
              </a:ln>
            </p:spPr>
          </p:cxn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388" y="3325550"/>
            <a:ext cx="1039225" cy="125967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we load programs?</a:t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2771475" y="2039600"/>
            <a:ext cx="710400" cy="8298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Elf</a:t>
            </a:r>
            <a:endParaRPr sz="1100"/>
          </a:p>
        </p:txBody>
      </p:sp>
      <p:cxnSp>
        <p:nvCxnSpPr>
          <p:cNvPr id="76" name="Google Shape;76;p15"/>
          <p:cNvCxnSpPr>
            <a:stCxn id="75" idx="2"/>
            <a:endCxn id="73" idx="1"/>
          </p:cNvCxnSpPr>
          <p:nvPr/>
        </p:nvCxnSpPr>
        <p:spPr>
          <a:xfrm flipH="1" rot="-5400000">
            <a:off x="3046575" y="2949500"/>
            <a:ext cx="1086000" cy="925800"/>
          </a:xfrm>
          <a:prstGeom prst="curved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7" name="Google Shape;77;p15"/>
          <p:cNvGrpSpPr/>
          <p:nvPr/>
        </p:nvGrpSpPr>
        <p:grpSpPr>
          <a:xfrm>
            <a:off x="5091613" y="2140400"/>
            <a:ext cx="1480237" cy="1814987"/>
            <a:chOff x="5091613" y="2140400"/>
            <a:chExt cx="1480237" cy="1814987"/>
          </a:xfrm>
        </p:grpSpPr>
        <p:sp>
          <p:nvSpPr>
            <p:cNvPr id="78" name="Google Shape;78;p15"/>
            <p:cNvSpPr/>
            <p:nvPr/>
          </p:nvSpPr>
          <p:spPr>
            <a:xfrm>
              <a:off x="5532650" y="2140400"/>
              <a:ext cx="1039200" cy="6282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application</a:t>
              </a:r>
              <a:endParaRPr/>
            </a:p>
          </p:txBody>
        </p:sp>
        <p:cxnSp>
          <p:nvCxnSpPr>
            <p:cNvPr id="79" name="Google Shape;79;p15"/>
            <p:cNvCxnSpPr>
              <a:stCxn id="73" idx="3"/>
              <a:endCxn id="78" idx="2"/>
            </p:cNvCxnSpPr>
            <p:nvPr/>
          </p:nvCxnSpPr>
          <p:spPr>
            <a:xfrm flipH="1" rot="10800000">
              <a:off x="5091613" y="2768587"/>
              <a:ext cx="960600" cy="1186800"/>
            </a:xfrm>
            <a:prstGeom prst="curved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80" name="Google Shape;80;p15"/>
          <p:cNvCxnSpPr/>
          <p:nvPr/>
        </p:nvCxnSpPr>
        <p:spPr>
          <a:xfrm>
            <a:off x="594450" y="3100075"/>
            <a:ext cx="7955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81" name="Google Shape;81;p15"/>
          <p:cNvSpPr txBox="1"/>
          <p:nvPr/>
        </p:nvSpPr>
        <p:spPr>
          <a:xfrm>
            <a:off x="754725" y="3279150"/>
            <a:ext cx="13545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Kernel Space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746850" y="2292800"/>
            <a:ext cx="13545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User Space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3990900" y="951000"/>
            <a:ext cx="11622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execve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84" name="Google Shape;84;p15"/>
          <p:cNvCxnSpPr>
            <a:stCxn id="83" idx="1"/>
            <a:endCxn id="75" idx="0"/>
          </p:cNvCxnSpPr>
          <p:nvPr/>
        </p:nvCxnSpPr>
        <p:spPr>
          <a:xfrm flipH="1">
            <a:off x="3126600" y="1265100"/>
            <a:ext cx="864300" cy="774600"/>
          </a:xfrm>
          <a:prstGeom prst="curved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388" y="3325550"/>
            <a:ext cx="1039225" cy="125967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we load programs?</a:t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2771475" y="2039600"/>
            <a:ext cx="710400" cy="829800"/>
          </a:xfrm>
          <a:prstGeom prst="foldedCorner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Elf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uses .so</a:t>
            </a:r>
            <a:endParaRPr sz="1100"/>
          </a:p>
        </p:txBody>
      </p:sp>
      <p:cxnSp>
        <p:nvCxnSpPr>
          <p:cNvPr id="93" name="Google Shape;93;p16"/>
          <p:cNvCxnSpPr>
            <a:stCxn id="92" idx="2"/>
            <a:endCxn id="90" idx="1"/>
          </p:cNvCxnSpPr>
          <p:nvPr/>
        </p:nvCxnSpPr>
        <p:spPr>
          <a:xfrm flipH="1" rot="-5400000">
            <a:off x="3046575" y="2949500"/>
            <a:ext cx="1086000" cy="925800"/>
          </a:xfrm>
          <a:prstGeom prst="curved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4" name="Google Shape;94;p16"/>
          <p:cNvGrpSpPr/>
          <p:nvPr/>
        </p:nvGrpSpPr>
        <p:grpSpPr>
          <a:xfrm>
            <a:off x="5044350" y="2140400"/>
            <a:ext cx="1621299" cy="628200"/>
            <a:chOff x="5044188" y="2140399"/>
            <a:chExt cx="1531550" cy="628200"/>
          </a:xfrm>
        </p:grpSpPr>
        <p:sp>
          <p:nvSpPr>
            <p:cNvPr id="95" name="Google Shape;95;p16"/>
            <p:cNvSpPr/>
            <p:nvPr/>
          </p:nvSpPr>
          <p:spPr>
            <a:xfrm>
              <a:off x="5532638" y="2140399"/>
              <a:ext cx="1043100" cy="6282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application</a:t>
              </a:r>
              <a:endParaRPr/>
            </a:p>
          </p:txBody>
        </p:sp>
        <p:cxnSp>
          <p:nvCxnSpPr>
            <p:cNvPr id="96" name="Google Shape;96;p16"/>
            <p:cNvCxnSpPr>
              <a:stCxn id="97" idx="3"/>
              <a:endCxn id="95" idx="2"/>
            </p:cNvCxnSpPr>
            <p:nvPr/>
          </p:nvCxnSpPr>
          <p:spPr>
            <a:xfrm>
              <a:off x="5044188" y="2454499"/>
              <a:ext cx="1010100" cy="314100"/>
            </a:xfrm>
            <a:prstGeom prst="curvedConnector4">
              <a:avLst>
                <a:gd fmla="val 24178" name="adj1"/>
                <a:gd fmla="val 175812" name="adj2"/>
              </a:avLst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98" name="Google Shape;98;p16"/>
          <p:cNvCxnSpPr/>
          <p:nvPr/>
        </p:nvCxnSpPr>
        <p:spPr>
          <a:xfrm>
            <a:off x="594450" y="3100075"/>
            <a:ext cx="7955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99" name="Google Shape;99;p16"/>
          <p:cNvSpPr txBox="1"/>
          <p:nvPr/>
        </p:nvSpPr>
        <p:spPr>
          <a:xfrm>
            <a:off x="754725" y="3279150"/>
            <a:ext cx="13545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Kernel Space</a:t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746850" y="2292800"/>
            <a:ext cx="13545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User Space</a:t>
            </a:r>
            <a:endParaRPr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4052388" y="2140400"/>
            <a:ext cx="991963" cy="1814987"/>
            <a:chOff x="4052388" y="2140400"/>
            <a:chExt cx="991963" cy="1814987"/>
          </a:xfrm>
        </p:grpSpPr>
        <p:sp>
          <p:nvSpPr>
            <p:cNvPr id="97" name="Google Shape;97;p16"/>
            <p:cNvSpPr/>
            <p:nvPr/>
          </p:nvSpPr>
          <p:spPr>
            <a:xfrm>
              <a:off x="4099650" y="2140400"/>
              <a:ext cx="944700" cy="6282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ld.so</a:t>
              </a:r>
              <a:endParaRPr/>
            </a:p>
          </p:txBody>
        </p:sp>
        <p:cxnSp>
          <p:nvCxnSpPr>
            <p:cNvPr id="102" name="Google Shape;102;p16"/>
            <p:cNvCxnSpPr>
              <a:stCxn id="90" idx="1"/>
              <a:endCxn id="97" idx="1"/>
            </p:cNvCxnSpPr>
            <p:nvPr/>
          </p:nvCxnSpPr>
          <p:spPr>
            <a:xfrm flipH="1" rot="10800000">
              <a:off x="4052388" y="2454487"/>
              <a:ext cx="47400" cy="1500900"/>
            </a:xfrm>
            <a:prstGeom prst="curvedConnector3">
              <a:avLst>
                <a:gd fmla="val -502373" name="adj1"/>
              </a:avLst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03" name="Google Shape;103;p16"/>
          <p:cNvGrpSpPr/>
          <p:nvPr/>
        </p:nvGrpSpPr>
        <p:grpSpPr>
          <a:xfrm>
            <a:off x="3495551" y="935225"/>
            <a:ext cx="1076400" cy="1519275"/>
            <a:chOff x="3495551" y="935225"/>
            <a:chExt cx="1076400" cy="1519275"/>
          </a:xfrm>
        </p:grpSpPr>
        <p:sp>
          <p:nvSpPr>
            <p:cNvPr id="104" name="Google Shape;104;p16"/>
            <p:cNvSpPr/>
            <p:nvPr/>
          </p:nvSpPr>
          <p:spPr>
            <a:xfrm>
              <a:off x="3495551" y="935225"/>
              <a:ext cx="759000" cy="829800"/>
            </a:xfrm>
            <a:prstGeom prst="foldedCorner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libm.so</a:t>
              </a:r>
              <a:endParaRPr sz="1100"/>
            </a:p>
          </p:txBody>
        </p:sp>
        <p:cxnSp>
          <p:nvCxnSpPr>
            <p:cNvPr id="105" name="Google Shape;105;p16"/>
            <p:cNvCxnSpPr>
              <a:stCxn id="97" idx="1"/>
              <a:endCxn id="104" idx="2"/>
            </p:cNvCxnSpPr>
            <p:nvPr/>
          </p:nvCxnSpPr>
          <p:spPr>
            <a:xfrm rot="10800000">
              <a:off x="3874950" y="1765100"/>
              <a:ext cx="224700" cy="689400"/>
            </a:xfrm>
            <a:prstGeom prst="curved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6" name="Google Shape;106;p16"/>
            <p:cNvCxnSpPr>
              <a:stCxn id="104" idx="3"/>
              <a:endCxn id="97" idx="0"/>
            </p:cNvCxnSpPr>
            <p:nvPr/>
          </p:nvCxnSpPr>
          <p:spPr>
            <a:xfrm>
              <a:off x="4254551" y="1350125"/>
              <a:ext cx="317400" cy="790200"/>
            </a:xfrm>
            <a:prstGeom prst="curved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07" name="Google Shape;107;p16"/>
          <p:cNvGrpSpPr/>
          <p:nvPr/>
        </p:nvGrpSpPr>
        <p:grpSpPr>
          <a:xfrm>
            <a:off x="4572000" y="935225"/>
            <a:ext cx="1104350" cy="1519200"/>
            <a:chOff x="4572000" y="935225"/>
            <a:chExt cx="1104350" cy="1519200"/>
          </a:xfrm>
        </p:grpSpPr>
        <p:sp>
          <p:nvSpPr>
            <p:cNvPr id="108" name="Google Shape;108;p16"/>
            <p:cNvSpPr/>
            <p:nvPr/>
          </p:nvSpPr>
          <p:spPr>
            <a:xfrm>
              <a:off x="4892150" y="935225"/>
              <a:ext cx="784200" cy="829800"/>
            </a:xfrm>
            <a:prstGeom prst="foldedCorner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libc.so</a:t>
              </a:r>
              <a:endParaRPr sz="1100"/>
            </a:p>
          </p:txBody>
        </p:sp>
        <p:cxnSp>
          <p:nvCxnSpPr>
            <p:cNvPr id="109" name="Google Shape;109;p16"/>
            <p:cNvCxnSpPr>
              <a:stCxn id="97" idx="0"/>
              <a:endCxn id="108" idx="1"/>
            </p:cNvCxnSpPr>
            <p:nvPr/>
          </p:nvCxnSpPr>
          <p:spPr>
            <a:xfrm rot="-5400000">
              <a:off x="4336950" y="1585250"/>
              <a:ext cx="790200" cy="320100"/>
            </a:xfrm>
            <a:prstGeom prst="curved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0" name="Google Shape;110;p16"/>
            <p:cNvCxnSpPr>
              <a:stCxn id="108" idx="2"/>
              <a:endCxn id="97" idx="3"/>
            </p:cNvCxnSpPr>
            <p:nvPr/>
          </p:nvCxnSpPr>
          <p:spPr>
            <a:xfrm rot="5400000">
              <a:off x="4819550" y="1989725"/>
              <a:ext cx="689400" cy="240000"/>
            </a:xfrm>
            <a:prstGeom prst="curvedConnector2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11" name="Google Shape;111;p16"/>
          <p:cNvSpPr/>
          <p:nvPr/>
        </p:nvSpPr>
        <p:spPr>
          <a:xfrm>
            <a:off x="6830125" y="3665150"/>
            <a:ext cx="366000" cy="213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6830125" y="4032617"/>
            <a:ext cx="366000" cy="213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237575" y="3631550"/>
            <a:ext cx="11595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Static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7237575" y="3999025"/>
            <a:ext cx="11595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Dynamic</a:t>
            </a:r>
            <a:endParaRPr/>
          </a:p>
        </p:txBody>
      </p:sp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1148350" y="977200"/>
            <a:ext cx="11622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execve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17" name="Google Shape;117;p16"/>
          <p:cNvCxnSpPr>
            <a:stCxn id="116" idx="3"/>
            <a:endCxn id="92" idx="0"/>
          </p:cNvCxnSpPr>
          <p:nvPr/>
        </p:nvCxnSpPr>
        <p:spPr>
          <a:xfrm>
            <a:off x="2310550" y="1291300"/>
            <a:ext cx="816000" cy="748200"/>
          </a:xfrm>
          <a:prstGeom prst="curvedConnector2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750" y="2126325"/>
            <a:ext cx="1199225" cy="1199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16"/>
          <p:cNvGrpSpPr/>
          <p:nvPr/>
        </p:nvGrpSpPr>
        <p:grpSpPr>
          <a:xfrm>
            <a:off x="403825" y="1999650"/>
            <a:ext cx="8336400" cy="1141200"/>
            <a:chOff x="187675" y="5304450"/>
            <a:chExt cx="8336400" cy="1141200"/>
          </a:xfrm>
        </p:grpSpPr>
        <p:sp>
          <p:nvSpPr>
            <p:cNvPr id="120" name="Google Shape;120;p16"/>
            <p:cNvSpPr/>
            <p:nvPr/>
          </p:nvSpPr>
          <p:spPr>
            <a:xfrm>
              <a:off x="187675" y="5304450"/>
              <a:ext cx="8336400" cy="1138200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604050" y="5307450"/>
              <a:ext cx="7503600" cy="11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GB" sz="2800"/>
                <a:t>The dynamic linker interposes on all </a:t>
              </a:r>
              <a:r>
                <a:rPr lang="en-GB" sz="2800"/>
                <a:t>dynamic</a:t>
              </a:r>
              <a:r>
                <a:rPr lang="en-GB" sz="2800"/>
                <a:t> program </a:t>
              </a:r>
              <a:r>
                <a:rPr lang="en-GB" sz="2800"/>
                <a:t>instantiation</a:t>
              </a:r>
              <a:endParaRPr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Dynamic programs are the norm</a:t>
            </a:r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500" y="1311312"/>
            <a:ext cx="2381001" cy="238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4975" y="780937"/>
            <a:ext cx="1730750" cy="13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0" name="Google Shape;130;p17"/>
          <p:cNvGrpSpPr/>
          <p:nvPr/>
        </p:nvGrpSpPr>
        <p:grpSpPr>
          <a:xfrm>
            <a:off x="403800" y="3722950"/>
            <a:ext cx="8336400" cy="1138200"/>
            <a:chOff x="187650" y="7027750"/>
            <a:chExt cx="8336400" cy="1138200"/>
          </a:xfrm>
        </p:grpSpPr>
        <p:sp>
          <p:nvSpPr>
            <p:cNvPr id="131" name="Google Shape;131;p17"/>
            <p:cNvSpPr/>
            <p:nvPr/>
          </p:nvSpPr>
          <p:spPr>
            <a:xfrm>
              <a:off x="187650" y="7027750"/>
              <a:ext cx="8336400" cy="1138200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</a:endParaRPr>
            </a:p>
          </p:txBody>
        </p:sp>
        <p:sp>
          <p:nvSpPr>
            <p:cNvPr id="132" name="Google Shape;132;p17"/>
            <p:cNvSpPr txBox="1"/>
            <p:nvPr/>
          </p:nvSpPr>
          <p:spPr>
            <a:xfrm>
              <a:off x="604050" y="7027750"/>
              <a:ext cx="7503600" cy="11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GB" sz="2800"/>
                <a:t>99% of ubuntu executables are dynamic programs</a:t>
              </a:r>
              <a:endParaRPr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812" y="0"/>
            <a:ext cx="91776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should we care?</a:t>
            </a:r>
            <a:endParaRPr/>
          </a:p>
        </p:txBody>
      </p:sp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why I care</a:t>
            </a:r>
            <a:endParaRPr/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5490200" y="3575075"/>
            <a:ext cx="1493100" cy="53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 toy kernel™</a:t>
            </a:r>
            <a:endParaRPr/>
          </a:p>
        </p:txBody>
      </p:sp>
      <p:sp>
        <p:nvSpPr>
          <p:cNvPr id="153" name="Google Shape;153;p20"/>
          <p:cNvSpPr txBox="1"/>
          <p:nvPr>
            <p:ph type="title"/>
          </p:nvPr>
        </p:nvSpPr>
        <p:spPr>
          <a:xfrm>
            <a:off x="476950" y="2009075"/>
            <a:ext cx="4540800" cy="20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Software Isolated Processes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grpSp>
        <p:nvGrpSpPr>
          <p:cNvPr id="154" name="Google Shape;154;p20"/>
          <p:cNvGrpSpPr/>
          <p:nvPr/>
        </p:nvGrpSpPr>
        <p:grpSpPr>
          <a:xfrm>
            <a:off x="5490200" y="1962275"/>
            <a:ext cx="1493052" cy="1486802"/>
            <a:chOff x="5490200" y="1962275"/>
            <a:chExt cx="1493052" cy="1486802"/>
          </a:xfrm>
        </p:grpSpPr>
        <p:pic>
          <p:nvPicPr>
            <p:cNvPr id="155" name="Google Shape;15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90200" y="1962275"/>
              <a:ext cx="680402" cy="680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02850" y="1962275"/>
              <a:ext cx="680402" cy="680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90200" y="2768675"/>
              <a:ext cx="680402" cy="680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02850" y="2768675"/>
              <a:ext cx="680402" cy="6804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21"/>
          <p:cNvCxnSpPr>
            <a:stCxn id="164" idx="2"/>
            <a:endCxn id="165" idx="2"/>
          </p:cNvCxnSpPr>
          <p:nvPr/>
        </p:nvCxnSpPr>
        <p:spPr>
          <a:xfrm>
            <a:off x="6643051" y="2642677"/>
            <a:ext cx="0" cy="80640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1"/>
          <p:cNvCxnSpPr>
            <a:stCxn id="167" idx="2"/>
            <a:endCxn id="168" idx="2"/>
          </p:cNvCxnSpPr>
          <p:nvPr/>
        </p:nvCxnSpPr>
        <p:spPr>
          <a:xfrm>
            <a:off x="5830401" y="2642677"/>
            <a:ext cx="0" cy="80640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21"/>
          <p:cNvSpPr txBox="1"/>
          <p:nvPr>
            <p:ph type="title"/>
          </p:nvPr>
        </p:nvSpPr>
        <p:spPr>
          <a:xfrm>
            <a:off x="0" y="0"/>
            <a:ext cx="9144000" cy="7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why I care</a:t>
            </a:r>
            <a:endParaRPr/>
          </a:p>
        </p:txBody>
      </p:sp>
      <p:sp>
        <p:nvSpPr>
          <p:cNvPr id="170" name="Google Shape;17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21"/>
          <p:cNvSpPr/>
          <p:nvPr/>
        </p:nvSpPr>
        <p:spPr>
          <a:xfrm>
            <a:off x="5490200" y="3575075"/>
            <a:ext cx="1493100" cy="53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My toy kernel™</a:t>
            </a:r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200" y="2768675"/>
            <a:ext cx="680402" cy="6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850" y="2768675"/>
            <a:ext cx="680402" cy="6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200" y="1962275"/>
            <a:ext cx="680402" cy="68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850" y="1962275"/>
            <a:ext cx="680402" cy="6804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21"/>
          <p:cNvCxnSpPr>
            <a:endCxn id="164" idx="1"/>
          </p:cNvCxnSpPr>
          <p:nvPr/>
        </p:nvCxnSpPr>
        <p:spPr>
          <a:xfrm>
            <a:off x="6170550" y="2302476"/>
            <a:ext cx="1323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1"/>
          <p:cNvCxnSpPr>
            <a:stCxn id="168" idx="3"/>
            <a:endCxn id="165" idx="1"/>
          </p:cNvCxnSpPr>
          <p:nvPr/>
        </p:nvCxnSpPr>
        <p:spPr>
          <a:xfrm>
            <a:off x="6170602" y="3108876"/>
            <a:ext cx="132300" cy="0"/>
          </a:xfrm>
          <a:prstGeom prst="straightConnector1">
            <a:avLst/>
          </a:prstGeom>
          <a:noFill/>
          <a:ln cap="flat" cmpd="sng" w="7620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21"/>
          <p:cNvSpPr txBox="1"/>
          <p:nvPr>
            <p:ph type="title"/>
          </p:nvPr>
        </p:nvSpPr>
        <p:spPr>
          <a:xfrm>
            <a:off x="476950" y="2009075"/>
            <a:ext cx="4540800" cy="20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Software Isolated Processes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Strongly typed Interfaces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